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4" r:id="rId2"/>
    <p:sldMasterId id="2147483697" r:id="rId3"/>
  </p:sldMasterIdLst>
  <p:notesMasterIdLst>
    <p:notesMasterId r:id="rId17"/>
  </p:notesMasterIdLst>
  <p:handoutMasterIdLst>
    <p:handoutMasterId r:id="rId18"/>
  </p:handoutMasterIdLst>
  <p:sldIdLst>
    <p:sldId id="261" r:id="rId4"/>
    <p:sldId id="524" r:id="rId5"/>
    <p:sldId id="531" r:id="rId6"/>
    <p:sldId id="544" r:id="rId7"/>
    <p:sldId id="525" r:id="rId8"/>
    <p:sldId id="526" r:id="rId9"/>
    <p:sldId id="527" r:id="rId10"/>
    <p:sldId id="528" r:id="rId11"/>
    <p:sldId id="545" r:id="rId12"/>
    <p:sldId id="546" r:id="rId13"/>
    <p:sldId id="529" r:id="rId14"/>
    <p:sldId id="737" r:id="rId15"/>
    <p:sldId id="556" r:id="rId16"/>
  </p:sldIdLst>
  <p:sldSz cx="12192000" cy="6858000"/>
  <p:notesSz cx="7315200" cy="96012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99CC"/>
    <a:srgbClr val="00FF00"/>
    <a:srgbClr val="FFFF00"/>
    <a:srgbClr val="000066"/>
    <a:srgbClr val="FCFEFE"/>
    <a:srgbClr val="E8F5F6"/>
    <a:srgbClr val="D3E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40" autoAdjust="0"/>
    <p:restoredTop sz="95578" autoAdjust="0"/>
  </p:normalViewPr>
  <p:slideViewPr>
    <p:cSldViewPr snapToObjects="1">
      <p:cViewPr varScale="1">
        <p:scale>
          <a:sx n="106" d="100"/>
          <a:sy n="106" d="100"/>
        </p:scale>
        <p:origin x="36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D3EC1E29-6D2F-AADF-5163-EB9BCD8DDE3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5E527CC-8E9D-6D23-F8FD-F329276A39C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algn="r"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52E6DF77-DF14-8FE0-F67A-D3D2C1BA04D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FB80E68A-8E27-D715-AE04-9F9F06791FF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algn="r" defTabSz="968375" eaLnBrk="1" hangingPunct="1"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E36A36AD-1EB9-44FD-8C56-62B44825DFE3}" type="slidenum">
              <a:rPr lang="nl-NL" altLang="en-US"/>
              <a:pPr>
                <a:defRPr/>
              </a:pPr>
              <a:t>‹#›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C31E51C-AB12-2FA7-E568-8AF489FF917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B8AD6B93-EF1D-22A9-C03E-763403D91D7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algn="r"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5554F8BC-545D-7C87-5008-12A2A1FFD1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0375" y="720725"/>
            <a:ext cx="6396038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2C4F6390-DFCE-0714-3F8C-FF79A507D36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31E0B7B3-0BAB-9E68-E5BF-9E4B3D9CB6B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91" name="Rectangle 7">
            <a:extLst>
              <a:ext uri="{FF2B5EF4-FFF2-40B4-BE49-F238E27FC236}">
                <a16:creationId xmlns:a16="http://schemas.microsoft.com/office/drawing/2014/main" id="{1BE6CF26-93BA-6138-DCAD-A8F102C220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algn="r" defTabSz="968375" eaLnBrk="1" hangingPunct="1"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05FBC61F-5B11-4037-A676-08B1E22BF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id="{3BF849AD-BA1F-31CA-5663-69C9F216F6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434344D-0035-46ED-82D5-97F44925BEFE}" type="slidenum">
              <a:rPr lang="en-US" altLang="en-US" smtClean="0">
                <a:latin typeface="Times" panose="02020603050405020304" pitchFamily="18" charset="0"/>
              </a:rPr>
              <a:pPr/>
              <a:t>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id="{3EE0CC58-3130-83E7-A515-612027A0C9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id="{CA5C7B99-495D-9611-776D-523E238DE4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>
            <a:extLst>
              <a:ext uri="{FF2B5EF4-FFF2-40B4-BE49-F238E27FC236}">
                <a16:creationId xmlns:a16="http://schemas.microsoft.com/office/drawing/2014/main" id="{02CBCB14-F0B7-2FEC-80E9-96B7A401C6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020D8C7-E6DD-4B2D-A394-5DD043C4E3B4}" type="slidenum">
              <a:rPr lang="en-US" altLang="en-US" smtClean="0">
                <a:latin typeface="Times" panose="02020603050405020304" pitchFamily="18" charset="0"/>
              </a:rPr>
              <a:pPr/>
              <a:t>11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99331" name="Rectangle 2">
            <a:extLst>
              <a:ext uri="{FF2B5EF4-FFF2-40B4-BE49-F238E27FC236}">
                <a16:creationId xmlns:a16="http://schemas.microsoft.com/office/drawing/2014/main" id="{D42649D7-BD4F-5F0D-D639-DAFA0FDCD4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>
            <a:extLst>
              <a:ext uri="{FF2B5EF4-FFF2-40B4-BE49-F238E27FC236}">
                <a16:creationId xmlns:a16="http://schemas.microsoft.com/office/drawing/2014/main" id="{E89383C6-3BFE-5245-2F45-CEAAD6F4C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>
            <a:extLst>
              <a:ext uri="{FF2B5EF4-FFF2-40B4-BE49-F238E27FC236}">
                <a16:creationId xmlns:a16="http://schemas.microsoft.com/office/drawing/2014/main" id="{E8A4561C-CEC0-FE80-6D2A-0931DACA3F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13428FD-9004-439D-A78D-8A57C946B41C}" type="slidenum">
              <a:rPr lang="en-US" altLang="en-US" smtClean="0">
                <a:latin typeface="Times" panose="02020603050405020304" pitchFamily="18" charset="0"/>
              </a:rPr>
              <a:pPr/>
              <a:t>13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101379" name="Rectangle 2">
            <a:extLst>
              <a:ext uri="{FF2B5EF4-FFF2-40B4-BE49-F238E27FC236}">
                <a16:creationId xmlns:a16="http://schemas.microsoft.com/office/drawing/2014/main" id="{D727FBC2-46C4-FD66-4DDD-C023235F79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>
            <a:extLst>
              <a:ext uri="{FF2B5EF4-FFF2-40B4-BE49-F238E27FC236}">
                <a16:creationId xmlns:a16="http://schemas.microsoft.com/office/drawing/2014/main" id="{85B31689-4EEE-E842-3C30-F2B39142D1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7189E9DF-EF91-8B5B-5BDB-39EEE97A22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1956D4B-BD3B-4924-8685-C82081768EE1}" type="slidenum">
              <a:rPr lang="en-US" altLang="en-US" smtClean="0">
                <a:latin typeface="Times" panose="02020603050405020304" pitchFamily="18" charset="0"/>
              </a:rPr>
              <a:pPr/>
              <a:t>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B4F29295-C2B6-9591-8740-97D9AFA2C6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2E9AA801-E64C-FD34-BCE5-3034ECB347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6679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59129885-05ED-E677-D1A0-BBD9B17B2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A78FF31-8E45-4DAD-ADBE-1E451157A72A}" type="slidenum">
              <a:rPr lang="en-US" altLang="en-US" smtClean="0">
                <a:latin typeface="Times" panose="02020603050405020304" pitchFamily="18" charset="0"/>
              </a:rPr>
              <a:pPr/>
              <a:t>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27214781-DA75-E9A7-27B6-263DDE8FFA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31084C43-B01A-E230-26E1-0647C7C136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86528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>
            <a:extLst>
              <a:ext uri="{FF2B5EF4-FFF2-40B4-BE49-F238E27FC236}">
                <a16:creationId xmlns:a16="http://schemas.microsoft.com/office/drawing/2014/main" id="{D30F69C9-8D07-51AD-C543-7E3603B9F2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3A87E35-625B-472B-B198-57FA84F83C4B}" type="slidenum">
              <a:rPr lang="en-US" altLang="en-US" smtClean="0">
                <a:latin typeface="Times" panose="02020603050405020304" pitchFamily="18" charset="0"/>
              </a:rPr>
              <a:pPr/>
              <a:t>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87043" name="Rectangle 2">
            <a:extLst>
              <a:ext uri="{FF2B5EF4-FFF2-40B4-BE49-F238E27FC236}">
                <a16:creationId xmlns:a16="http://schemas.microsoft.com/office/drawing/2014/main" id="{BC9CD406-62B9-2F98-93D7-CDF1B7983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>
            <a:extLst>
              <a:ext uri="{FF2B5EF4-FFF2-40B4-BE49-F238E27FC236}">
                <a16:creationId xmlns:a16="http://schemas.microsoft.com/office/drawing/2014/main" id="{9E29BA57-AED6-A736-F91D-FE6D30DA73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>
            <a:extLst>
              <a:ext uri="{FF2B5EF4-FFF2-40B4-BE49-F238E27FC236}">
                <a16:creationId xmlns:a16="http://schemas.microsoft.com/office/drawing/2014/main" id="{485034C3-D08F-7CC6-5E7E-625120EDA9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8F59166-3F63-45BB-AFB1-37FCE50CC1E9}" type="slidenum">
              <a:rPr lang="en-US" altLang="en-US" smtClean="0">
                <a:latin typeface="Times" panose="02020603050405020304" pitchFamily="18" charset="0"/>
              </a:rPr>
              <a:pPr/>
              <a:t>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89091" name="Rectangle 2">
            <a:extLst>
              <a:ext uri="{FF2B5EF4-FFF2-40B4-BE49-F238E27FC236}">
                <a16:creationId xmlns:a16="http://schemas.microsoft.com/office/drawing/2014/main" id="{B09D7168-6C9E-307C-91B5-C73362E977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>
            <a:extLst>
              <a:ext uri="{FF2B5EF4-FFF2-40B4-BE49-F238E27FC236}">
                <a16:creationId xmlns:a16="http://schemas.microsoft.com/office/drawing/2014/main" id="{3CCDF4DB-D6B7-7F0E-82F0-E88A173BA1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>
            <a:extLst>
              <a:ext uri="{FF2B5EF4-FFF2-40B4-BE49-F238E27FC236}">
                <a16:creationId xmlns:a16="http://schemas.microsoft.com/office/drawing/2014/main" id="{2258E36B-3061-DE81-8FF7-A60AE57DAD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06C1491-1227-43DB-BF3E-A85DFAEA10FA}" type="slidenum">
              <a:rPr lang="en-US" altLang="en-US" smtClean="0">
                <a:latin typeface="Times" panose="02020603050405020304" pitchFamily="18" charset="0"/>
              </a:rPr>
              <a:pPr/>
              <a:t>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91139" name="Rectangle 2">
            <a:extLst>
              <a:ext uri="{FF2B5EF4-FFF2-40B4-BE49-F238E27FC236}">
                <a16:creationId xmlns:a16="http://schemas.microsoft.com/office/drawing/2014/main" id="{B46244F1-04AD-58B1-C2BA-3EE1D669FB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>
            <a:extLst>
              <a:ext uri="{FF2B5EF4-FFF2-40B4-BE49-F238E27FC236}">
                <a16:creationId xmlns:a16="http://schemas.microsoft.com/office/drawing/2014/main" id="{897F7153-E35F-2318-563B-2DCC8421D5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76CD29C-71A4-8F21-84DA-BC2C1AF26E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C871CAC-9394-4687-9DA0-F9B442D128AA}" type="slidenum">
              <a:rPr lang="en-US" altLang="en-US" smtClean="0">
                <a:latin typeface="Times" panose="02020603050405020304" pitchFamily="18" charset="0"/>
              </a:rPr>
              <a:pPr/>
              <a:t>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3FE6FC7E-4710-A6E6-9A3A-0E16B48166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2ADAE61-7D44-6E1E-D471-1A6C811812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>
            <a:extLst>
              <a:ext uri="{FF2B5EF4-FFF2-40B4-BE49-F238E27FC236}">
                <a16:creationId xmlns:a16="http://schemas.microsoft.com/office/drawing/2014/main" id="{100D4083-8953-DFF0-8D7D-0854596533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B87C249-BD0E-4FDA-8C9D-3DFB32649BCF}" type="slidenum">
              <a:rPr lang="en-US" altLang="en-US" smtClean="0">
                <a:latin typeface="Times" panose="02020603050405020304" pitchFamily="18" charset="0"/>
              </a:rPr>
              <a:pPr/>
              <a:t>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95235" name="Rectangle 2">
            <a:extLst>
              <a:ext uri="{FF2B5EF4-FFF2-40B4-BE49-F238E27FC236}">
                <a16:creationId xmlns:a16="http://schemas.microsoft.com/office/drawing/2014/main" id="{15F4FB93-A73A-149A-1C68-E249185C8E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>
            <a:extLst>
              <a:ext uri="{FF2B5EF4-FFF2-40B4-BE49-F238E27FC236}">
                <a16:creationId xmlns:a16="http://schemas.microsoft.com/office/drawing/2014/main" id="{3CD466B1-2411-695E-8EDB-C84463038B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>
            <a:extLst>
              <a:ext uri="{FF2B5EF4-FFF2-40B4-BE49-F238E27FC236}">
                <a16:creationId xmlns:a16="http://schemas.microsoft.com/office/drawing/2014/main" id="{AC1A1C2D-2269-866D-22C9-CAD4CE1633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1B554DE-6C93-412A-8051-031F6106862D}" type="slidenum">
              <a:rPr lang="en-US" altLang="en-US" smtClean="0">
                <a:latin typeface="Times" panose="02020603050405020304" pitchFamily="18" charset="0"/>
              </a:rPr>
              <a:pPr/>
              <a:t>10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97283" name="Rectangle 2">
            <a:extLst>
              <a:ext uri="{FF2B5EF4-FFF2-40B4-BE49-F238E27FC236}">
                <a16:creationId xmlns:a16="http://schemas.microsoft.com/office/drawing/2014/main" id="{441E9C40-FB33-B11A-8608-D742BEC243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>
            <a:extLst>
              <a:ext uri="{FF2B5EF4-FFF2-40B4-BE49-F238E27FC236}">
                <a16:creationId xmlns:a16="http://schemas.microsoft.com/office/drawing/2014/main" id="{06D3AC91-3161-001B-83A7-FA1ABD114E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F52C37-C2E1-11A7-F822-C061C719C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5D995-EDF6-46C5-B52A-B8F40A04FE11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75054-6DB2-4BAC-E4A7-181278BBB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2E7F3-9C06-FA48-B384-EFFE89D02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AD08C-2C11-46E4-A656-0E0FD8235A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410379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22099-88A9-5033-8928-F8D54BB3C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312FB-029F-419B-9F38-523CA6E52A01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3C5FA-A82E-98CB-7200-367CEFB27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8E93F1-5143-55E1-5380-1CF61704B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8EB29-2287-4CC6-A9F7-FBBD043AC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6650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405E81-8A05-E9E4-500B-194FE9533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4A462-B285-4688-8B79-0A6FE6000DF3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27173-A357-B9C5-8785-76040D3F1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A0D41-19D0-6F16-7A34-50BCAF68E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58C8E-8405-4308-9626-394A6E7526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271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B1620-E86D-B906-7C32-E21F7F362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587D5-ADD1-48E5-9CEF-18186642CB34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4C5548-AFC8-6FD6-957A-C3FDBAF0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2C09AF-4944-1742-2E9F-6B2FD08E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257E6-E9B0-4C7B-9B61-B01A6B6A6128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446192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6F9E32-C695-8429-AE0B-2298224C6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21830-CA72-4FB0-871A-7C8DDC7682A0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7DA09-A2AC-3251-B9FF-2DC2E1FF2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255E9-3BCC-8922-2A3F-2FC5DFFC5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F0082-B072-4114-A55C-E9EDABE65F47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243628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918DD5-0EDA-2BBA-60AC-F9710C145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FA26-7789-43E0-9480-A4BCB4BD6626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057D8-CCD0-7389-28C6-50A0C466A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31DF9-D014-C896-226B-184F3CB7E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E724-7D56-45B4-A02D-38D49AF7844A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160291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C0B3376-C77F-1ADE-B90A-4B32AA461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3C27E-0056-4D55-B737-0E589D3E6E80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5D17D2B-0A88-80FD-5CB7-C237E2051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8F7F3F-D887-283B-ED8D-968E9B7A6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0F2C1-1A38-41C1-80A3-CE2B80D55DD9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920696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25581B6-6669-BE31-4B18-4B7B14150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031AA-1370-4F1D-ABF0-C5169AC7452C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C851D50-F8E1-960E-7C30-F22544A05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9CD8A3B-FEC4-27F6-A6CE-A07D4EEBE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92858-B1DD-4736-BE7F-3CA3A9AC1B04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97373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7FCBA33-97D7-43C8-5D48-3D50708E2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D9F90-AF26-4D27-8FBF-4DE0A8F7AA01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03C161-6E81-6C32-38F5-9ACDAFD5A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5FC3F1C-6FF4-6E39-A394-0212AC3C8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CFB5D-1F8C-44DC-B8BF-C899CF50AACF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3458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1131D68-4500-D44B-E632-42904ADBC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7F9CA-50BF-48D0-B25F-618E9DC95D0A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CCAED08-BA3E-49AC-D67E-78928D5D4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ACEC866-AD9B-7733-57A8-03A51AEF3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466EA-7EB6-4954-84B5-6AEA11A41FB5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94741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D821C9-ABB0-2676-ACD5-8C19FA2AD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34889-580F-47C3-9F15-221828382830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1EF25D-1741-3591-E299-71D3EA68F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C365C0-B85E-EF4C-0589-C4B7A6FE4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FA5BF-2324-40F8-84AF-F50568F71723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67165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86E1F-5329-AA11-8D12-5A44AE64D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B39DF-A9E5-445A-9FDC-E3DE9CE9AEFF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9046-3EF7-47E4-9478-25E839481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34F42-B384-F078-1BE7-E200F12C2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B06A4-A897-4801-985A-B3C57F1A60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9502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A83C45A-7EBF-3957-EFFE-974F520C4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9134E-6917-4D3B-BBF2-BF1F66E369A5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213539-9CCC-6AB8-068F-F410F4BD7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2923E4-5A16-72DF-CCC5-5B7F8441A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A1E56-C638-4594-B6BB-F3A2DA71902D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656809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AD820-B0FD-FFB6-7F03-6C887D87B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321AE-14DB-4C9C-9DBA-61A32472C4D4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5BEBE-9912-9E13-CFA0-8084EED1B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BBBFE-6FFD-F403-8753-59D881B2B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2FD3A-4F53-4EFA-9BE9-907D1AA985FF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26226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32423-8C76-36D4-6655-3851AE99B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CC2DD-7663-4B1C-A5F7-0EF50464F47E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B23E5-8A60-FC84-8D9A-CC5D884EB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B8A8F-AB29-F810-E2A2-1015D1C89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FEF3F-EFAE-4556-8F2B-A46C74091D95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7936899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0002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38076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9169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2285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59525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0529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6474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46713-0E07-61DF-ECD7-3D2F9160F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EFD34-84C0-4D9E-A0B0-0399AAE9A8F8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33F117-7F41-720E-A7F0-EED94627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3D390-AF53-CFB3-6C33-24C3B573B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7D4EA-1042-4FD8-AB76-81CF853190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73159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35690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8698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331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778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148069-6DDB-7488-C721-9466B58C1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2C962-3119-48A6-9396-003196738EFD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A50FD4-727C-BD4E-9781-5BD81A36E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28D1D1-18E6-F1FF-BDA3-D48AB0B5E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32105-4B25-41A8-A027-850233A3D0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598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8629EE2-BF11-A384-28EC-0DCE48F33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873CA-4B08-4285-BE07-220FDAFC72B6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40722F-3157-72C8-A0D1-77E129BFE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D3D7878-0589-1B08-836C-0D8D564D2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525A-5672-4BE8-8FD7-EB1078B636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671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3A520E5-C59C-CF0C-C028-0110E2D63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508B2-129E-4AA4-A9B9-B9C4701089EE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0A91BF2-4EE8-28B6-D3A6-E2528A8D4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034BD7D-B64C-00C9-CAFA-40F8E86BF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7D8F0-4DFF-46B3-AF7E-C43CD8E465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87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C73E229-AA76-B8EC-B1B8-1DF1E2E3B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E8862-B5BA-401A-925C-C71D6F6D74BB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476783A-D2E0-8807-5D1B-DEC61E1A6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891CE6E-0302-76DA-FCF4-8E97A9819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51190-1ED5-4CB4-9446-B6090B62CE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9167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485460-41C8-6419-5821-2935F6536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20F44-13B3-432B-8078-F843E925AA36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6233A5-F86B-9CCD-F59A-39840DF88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0936757-8A52-8B57-7A15-0914D42A1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1F08-4FA3-4BA4-A9E6-FE2F1A87B8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218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0341F8-7042-B377-BCED-FACA95087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1B217-0C23-4831-864A-BE39B8E9F119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B1C7F7-6A23-62FA-B0AF-F8FE6530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01230E-5AF2-A2D3-B1A0-F1D2BF14B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B2054-5AA4-480B-AB64-266F6643B7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8605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29F828E-0172-18EA-4A50-93DA5CF30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378C044-468F-5822-7B2D-58D647CDC8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BBA17A-C6BA-02D5-B1E2-363C0FC548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697DFC-15D9-405B-90EF-EDD3AC94D44B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78FB7-A524-1F75-B4BE-C7C0CAD6B8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5448A-8B60-A00B-07AA-F3D62939D0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F66AE49-60DF-4D84-9E17-F384E914AE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B00AF9D-617C-6928-E351-F00AF7FEAF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E305769-5E12-B1DE-DEC7-6345B28103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02D3D-F2F8-F8E8-23F9-D10DA6B983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F1C3FB-FA92-4C37-B66D-18892A89B5F9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83A0E-72DD-4C67-5248-D254DD5CB8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B8462-9B05-70B3-98A3-AB474E41B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CBFD1E9-A62A-4B27-8500-6986D186F1BB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61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0">
            <a:extLst>
              <a:ext uri="{FF2B5EF4-FFF2-40B4-BE49-F238E27FC236}">
                <a16:creationId xmlns:a16="http://schemas.microsoft.com/office/drawing/2014/main" id="{4CC7382F-BD99-F5BC-8145-2893CF11C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75" y="857250"/>
            <a:ext cx="619125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rgbClr val="FFFFFF"/>
                </a:solidFill>
                <a:latin typeface="Roboto Slab" pitchFamily="2" charset="0"/>
                <a:cs typeface="Roboto Slab" pitchFamily="2" charset="0"/>
              </a:rPr>
              <a:t>Course on Bulking Sludge</a:t>
            </a:r>
            <a:endParaRPr lang="en-US" altLang="en-US" sz="20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36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000000"/>
                </a:solidFill>
                <a:latin typeface="Roboto Slab" pitchFamily="2" charset="0"/>
                <a:cs typeface="Roboto Slab" pitchFamily="2" charset="0"/>
              </a:rPr>
              <a:t>Bulking Sludge:</a:t>
            </a: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000000"/>
                </a:solidFill>
                <a:latin typeface="Roboto Slab" pitchFamily="2" charset="0"/>
                <a:cs typeface="Roboto Slab" pitchFamily="2" charset="0"/>
              </a:rPr>
              <a:t>Practical Implications  </a:t>
            </a: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36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Roboto Slab" pitchFamily="2" charset="0"/>
                <a:cs typeface="Roboto Slab" pitchFamily="2" charset="0"/>
              </a:rPr>
              <a:t>Mark C.M. van Loosdrecht</a:t>
            </a:r>
          </a:p>
        </p:txBody>
      </p:sp>
      <p:pic>
        <p:nvPicPr>
          <p:cNvPr id="5123" name="Picture 4" descr="Merkarchitectuur">
            <a:extLst>
              <a:ext uri="{FF2B5EF4-FFF2-40B4-BE49-F238E27FC236}">
                <a16:creationId xmlns:a16="http://schemas.microsoft.com/office/drawing/2014/main" id="{A5327AE6-BA63-830B-5581-BFFC41597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69" b="37625"/>
          <a:stretch>
            <a:fillRect/>
          </a:stretch>
        </p:blipFill>
        <p:spPr bwMode="auto">
          <a:xfrm>
            <a:off x="5232400" y="5618163"/>
            <a:ext cx="297180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508" name="Rectangle 4">
            <a:extLst>
              <a:ext uri="{FF2B5EF4-FFF2-40B4-BE49-F238E27FC236}">
                <a16:creationId xmlns:a16="http://schemas.microsoft.com/office/drawing/2014/main" id="{2D1B2135-9CAF-D0F2-4AB6-6A9EDA4ECB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6763" y="548680"/>
            <a:ext cx="8964612" cy="647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nl-NL" altLang="en-US" dirty="0">
                <a:latin typeface="Roboto Slab" pitchFamily="2" charset="0"/>
                <a:ea typeface="Roboto Slab" pitchFamily="2" charset="0"/>
              </a:rPr>
              <a:t>Dutch Design rules for advanced </a:t>
            </a:r>
            <a:br>
              <a:rPr lang="nl-NL" altLang="en-US" dirty="0">
                <a:latin typeface="Roboto Slab" pitchFamily="2" charset="0"/>
                <a:ea typeface="Roboto Slab" pitchFamily="2" charset="0"/>
              </a:rPr>
            </a:br>
            <a:r>
              <a:rPr lang="nl-NL" altLang="en-US" dirty="0">
                <a:latin typeface="Roboto Slab" pitchFamily="2" charset="0"/>
                <a:ea typeface="Roboto Slab" pitchFamily="2" charset="0"/>
              </a:rPr>
              <a:t>BNR and controll of SVI</a:t>
            </a:r>
            <a:endParaRPr lang="en-US" altLang="en-US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96259" name="Rectangle 5">
            <a:extLst>
              <a:ext uri="{FF2B5EF4-FFF2-40B4-BE49-F238E27FC236}">
                <a16:creationId xmlns:a16="http://schemas.microsoft.com/office/drawing/2014/main" id="{A0C00B6D-C5DE-7789-373E-E70D55123E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2313" y="1556792"/>
            <a:ext cx="8686800" cy="543718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Design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temperature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= 9-10°C</a:t>
            </a:r>
          </a:p>
          <a:p>
            <a:pPr eaLnBrk="1" hangingPunct="1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Contact time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anaerobic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reactor = 1 h, 4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compartments</a:t>
            </a:r>
            <a:endParaRPr lang="nl-NL" altLang="en-US" sz="2200" dirty="0">
              <a:latin typeface="Roboto Slab" pitchFamily="2" charset="0"/>
              <a:cs typeface="Roboto Slab" pitchFamily="2" charset="0"/>
            </a:endParaRPr>
          </a:p>
          <a:p>
            <a:pPr eaLnBrk="1" hangingPunct="1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Contact time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anoxic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selector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= 0,3 h, 2-3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compartments</a:t>
            </a:r>
            <a:endParaRPr lang="nl-NL" altLang="en-US" sz="2200" dirty="0">
              <a:latin typeface="Roboto Slab" pitchFamily="2" charset="0"/>
              <a:cs typeface="Roboto Slab" pitchFamily="2" charset="0"/>
            </a:endParaRPr>
          </a:p>
          <a:p>
            <a:pPr eaLnBrk="1" hangingPunct="1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Seperate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anoxic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reactor</a:t>
            </a:r>
          </a:p>
          <a:p>
            <a:pPr eaLnBrk="1" hangingPunct="1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Recirculation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flow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rate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total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= 5-6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times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Q</a:t>
            </a:r>
            <a:r>
              <a:rPr lang="nl-NL" altLang="en-US" sz="2200" baseline="-25000" dirty="0">
                <a:latin typeface="Roboto Slab" pitchFamily="2" charset="0"/>
                <a:cs typeface="Roboto Slab" pitchFamily="2" charset="0"/>
              </a:rPr>
              <a:t>DWF</a:t>
            </a:r>
          </a:p>
          <a:p>
            <a:pPr eaLnBrk="1" hangingPunct="1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Control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internal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recirculation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by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redox, NO</a:t>
            </a:r>
            <a:r>
              <a:rPr lang="nl-NL" altLang="en-US" sz="2200" baseline="-25000" dirty="0">
                <a:latin typeface="Roboto Slab" pitchFamily="2" charset="0"/>
                <a:cs typeface="Roboto Slab" pitchFamily="2" charset="0"/>
              </a:rPr>
              <a:t>3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or NH</a:t>
            </a:r>
            <a:r>
              <a:rPr lang="nl-NL" altLang="en-US" sz="2200" baseline="-25000" dirty="0">
                <a:latin typeface="Roboto Slab" pitchFamily="2" charset="0"/>
                <a:cs typeface="Roboto Slab" pitchFamily="2" charset="0"/>
              </a:rPr>
              <a:t>4</a:t>
            </a:r>
          </a:p>
          <a:p>
            <a:pPr eaLnBrk="1" hangingPunct="1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Sludge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age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= 20 d,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sludge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loading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= 0,010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kgN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/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kgDS.d</a:t>
            </a:r>
            <a:endParaRPr lang="nl-NL" altLang="en-US" sz="2200" dirty="0">
              <a:latin typeface="Roboto Slab" pitchFamily="2" charset="0"/>
              <a:cs typeface="Roboto Slab" pitchFamily="2" charset="0"/>
            </a:endParaRPr>
          </a:p>
          <a:p>
            <a:pPr eaLnBrk="1" hangingPunct="1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Always [O</a:t>
            </a:r>
            <a:r>
              <a:rPr lang="nl-NL" altLang="en-US" sz="2200" baseline="-25000" dirty="0">
                <a:latin typeface="Roboto Slab" pitchFamily="2" charset="0"/>
                <a:cs typeface="Roboto Slab" pitchFamily="2" charset="0"/>
              </a:rPr>
              <a:t>2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] aerobic reactor = &gt;1,5 mg/l; [NH</a:t>
            </a:r>
            <a:r>
              <a:rPr lang="nl-NL" altLang="en-US" sz="2200" baseline="-25000" dirty="0">
                <a:latin typeface="Roboto Slab" pitchFamily="2" charset="0"/>
                <a:cs typeface="Roboto Slab" pitchFamily="2" charset="0"/>
              </a:rPr>
              <a:t>4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-N] &lt; 1 mg/l</a:t>
            </a:r>
          </a:p>
          <a:p>
            <a:pPr eaLnBrk="1" hangingPunct="1"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Division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N-reactors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based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on Dutch/South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Africa</a:t>
            </a:r>
            <a:r>
              <a:rPr lang="nl-NL" altLang="en-US" sz="2200" dirty="0"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en-US" sz="2200" dirty="0" err="1">
                <a:latin typeface="Roboto Slab" pitchFamily="2" charset="0"/>
                <a:cs typeface="Roboto Slab" pitchFamily="2" charset="0"/>
              </a:rPr>
              <a:t>practice</a:t>
            </a:r>
            <a:endParaRPr lang="nl-NL" altLang="en-US" sz="2200" dirty="0">
              <a:latin typeface="Roboto Slab" pitchFamily="2" charset="0"/>
              <a:cs typeface="Roboto Slab" pitchFamily="2" charset="0"/>
            </a:endParaRPr>
          </a:p>
          <a:p>
            <a:pPr eaLnBrk="1" hangingPunct="1">
              <a:lnSpc>
                <a:spcPct val="120000"/>
              </a:lnSpc>
            </a:pPr>
            <a:endParaRPr lang="nl-NL" altLang="en-US" sz="2200" dirty="0">
              <a:latin typeface="Roboto Slab" pitchFamily="2" charset="0"/>
              <a:cs typeface="Roboto Slab" pitchFamily="2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en-US" sz="2200" dirty="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CABE49-1DBC-2A55-3DC3-F70DB79A6123}"/>
              </a:ext>
            </a:extLst>
          </p:cNvPr>
          <p:cNvSpPr txBox="1"/>
          <p:nvPr/>
        </p:nvSpPr>
        <p:spPr>
          <a:xfrm>
            <a:off x="4211610" y="6457890"/>
            <a:ext cx="3768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Leusden, M. V., &amp; Kruit, J. Inventarisatie richtlijnen en ervaringen voorkomen van slibuitspoeling op </a:t>
            </a:r>
            <a:r>
              <a:rPr lang="nl-NL" sz="1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RWZI's</a:t>
            </a:r>
            <a:r>
              <a:rPr lang="nl-NL" sz="1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</a:t>
            </a:r>
            <a:endParaRPr lang="nl-NL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676">
            <a:extLst>
              <a:ext uri="{FF2B5EF4-FFF2-40B4-BE49-F238E27FC236}">
                <a16:creationId xmlns:a16="http://schemas.microsoft.com/office/drawing/2014/main" id="{285A1B2F-D88C-439E-A604-1C5B5885D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663" y="4421188"/>
            <a:ext cx="360045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33CC"/>
              </a:buClr>
              <a:buFont typeface="Wingdings" panose="05000000000000000000" pitchFamily="2" charset="2"/>
              <a:buNone/>
            </a:pPr>
            <a:r>
              <a:rPr lang="en-US" altLang="en-US" sz="2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“In spite of all we learn and understand, some sludges will still bulk.”</a:t>
            </a:r>
            <a:endParaRPr lang="en-GB" altLang="en-US" sz="20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98307" name="Text Box 677">
            <a:extLst>
              <a:ext uri="{FF2B5EF4-FFF2-40B4-BE49-F238E27FC236}">
                <a16:creationId xmlns:a16="http://schemas.microsoft.com/office/drawing/2014/main" id="{DE34715D-3524-550A-4A8B-8AD8DDA83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5322888"/>
            <a:ext cx="20431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>
                <a:srgbClr val="0033CC"/>
              </a:buClr>
              <a:buFont typeface="Wingdings" panose="05000000000000000000" pitchFamily="2" charset="2"/>
              <a:buNone/>
            </a:pPr>
            <a:r>
              <a:rPr lang="en-US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(Albertson, 1991)</a:t>
            </a:r>
            <a:endParaRPr lang="en-GB" altLang="en-US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pic>
        <p:nvPicPr>
          <p:cNvPr id="98308" name="Picture 678" descr="exp1-9">
            <a:extLst>
              <a:ext uri="{FF2B5EF4-FFF2-40B4-BE49-F238E27FC236}">
                <a16:creationId xmlns:a16="http://schemas.microsoft.com/office/drawing/2014/main" id="{C9689B6D-C25F-9131-81BA-C10C5BDD0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1557338"/>
            <a:ext cx="350678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Text Box 682">
            <a:extLst>
              <a:ext uri="{FF2B5EF4-FFF2-40B4-BE49-F238E27FC236}">
                <a16:creationId xmlns:a16="http://schemas.microsoft.com/office/drawing/2014/main" id="{961414AB-0AE2-AB0A-4D0A-70CC4BA16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3651250"/>
            <a:ext cx="3557588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1303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778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425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3073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530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987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4450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902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33CC"/>
              </a:buClr>
              <a:buFont typeface="Wingdings" panose="05000000000000000000" pitchFamily="2" charset="2"/>
              <a:buNone/>
            </a:pPr>
            <a:r>
              <a:rPr lang="en-US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By unraveling the microbial physiology, improving the process design and the control of the sewage treatment plants we should be able to minimize this problem …or even create granular sludge.</a:t>
            </a:r>
            <a:endParaRPr lang="en-GB" altLang="en-US" sz="20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pic>
        <p:nvPicPr>
          <p:cNvPr id="98310" name="Picture 687" descr="120603r1_kl7,5">
            <a:extLst>
              <a:ext uri="{FF2B5EF4-FFF2-40B4-BE49-F238E27FC236}">
                <a16:creationId xmlns:a16="http://schemas.microsoft.com/office/drawing/2014/main" id="{35663DFB-A7CA-CDF4-57BC-F31CF8D11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725" y="3743325"/>
            <a:ext cx="3216275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1" name="Rectangle 2">
            <a:extLst>
              <a:ext uri="{FF2B5EF4-FFF2-40B4-BE49-F238E27FC236}">
                <a16:creationId xmlns:a16="http://schemas.microsoft.com/office/drawing/2014/main" id="{91961507-894E-2F19-1ED5-0C3B3BB59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Final remarks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4" y="857251"/>
            <a:ext cx="60115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Course on </a:t>
            </a:r>
            <a:r>
              <a:rPr lang="en-US" altLang="en-US" sz="1400" dirty="0">
                <a:solidFill>
                  <a:srgbClr val="FFFFFF"/>
                </a:solidFill>
                <a:latin typeface="Roboto Slab" pitchFamily="2" charset="0"/>
                <a:cs typeface="Roboto Slab" pitchFamily="2" charset="0"/>
              </a:rPr>
              <a:t>Bulking Sludge</a:t>
            </a:r>
            <a:endParaRPr lang="en-US" altLang="en-US" sz="20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Acknowledgments</a:t>
            </a:r>
            <a:endParaRPr lang="en-US" sz="3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" altLang="zh-CN" sz="14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B674C8-ED63-43E8-940D-38CB6F13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D85F53FA-F3BD-439A-9C7D-11AF7DE498E3}" type="slidenum">
              <a:rPr lang="en-GB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en-GB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8695BC-AF42-4679-A672-B6A9E994C1B8}"/>
              </a:ext>
            </a:extLst>
          </p:cNvPr>
          <p:cNvSpPr txBox="1"/>
          <p:nvPr/>
        </p:nvSpPr>
        <p:spPr>
          <a:xfrm>
            <a:off x="5689372" y="2176395"/>
            <a:ext cx="37479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1" hangingPunct="1">
              <a:defRPr/>
            </a:pPr>
            <a:endParaRPr lang="en-US" sz="1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609585" eaLnBrk="1" hangingPunct="1">
              <a:defRPr/>
            </a:pPr>
            <a:r>
              <a:rPr lang="en-US" sz="1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Jans Kruit</a:t>
            </a:r>
          </a:p>
          <a:p>
            <a:pPr defTabSz="609585" eaLnBrk="1" hangingPunct="1">
              <a:defRPr/>
            </a:pPr>
            <a:r>
              <a:rPr lang="en-US" sz="1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Antonio </a:t>
            </a:r>
            <a:r>
              <a:rPr lang="en-GB" sz="1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Martins </a:t>
            </a:r>
            <a:endParaRPr lang="en-US" sz="1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609585" eaLnBrk="1" hangingPunct="1">
              <a:defRPr/>
            </a:pPr>
            <a:endParaRPr lang="en-US" sz="1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179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>
            <a:extLst>
              <a:ext uri="{FF2B5EF4-FFF2-40B4-BE49-F238E27FC236}">
                <a16:creationId xmlns:a16="http://schemas.microsoft.com/office/drawing/2014/main" id="{2E2BFEE3-79BA-6A44-2E78-DC58C3038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8">
            <a:extLst>
              <a:ext uri="{FF2B5EF4-FFF2-40B4-BE49-F238E27FC236}">
                <a16:creationId xmlns:a16="http://schemas.microsoft.com/office/drawing/2014/main" id="{4C034CC3-6B15-B6E0-2A00-1949F4C05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963" y="1906588"/>
            <a:ext cx="6318250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1239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7716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4193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30670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5242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9814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4386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958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None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General </a:t>
            </a:r>
            <a:r>
              <a:rPr lang="en-US" altLang="en-US" sz="2400" dirty="0">
                <a:solidFill>
                  <a:srgbClr val="92D050"/>
                </a:solidFill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reason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for sludge bulking is the combination of bacterial morphology and gradients of substrate concentration in sludge flocs (micro-gradients) due to diffusion-reaction-growth processes.</a:t>
            </a:r>
          </a:p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90000"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General </a:t>
            </a:r>
            <a:r>
              <a:rPr lang="en-US" altLang="en-US" sz="2400" dirty="0">
                <a:solidFill>
                  <a:srgbClr val="92D050"/>
                </a:solidFill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solution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is application of plug-flow (selector) systems properly designed, controlled, and operated.</a:t>
            </a:r>
            <a:endParaRPr lang="en-GB" altLang="en-US" sz="24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None/>
            </a:pPr>
            <a:endParaRPr lang="en-GB" altLang="en-US" sz="24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1615865F-56A3-4253-4946-E2D430D1E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646129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 dirty="0">
                <a:latin typeface="Roboto Slab" pitchFamily="2" charset="0"/>
                <a:cs typeface="Roboto Slab" pitchFamily="2" charset="0"/>
              </a:rPr>
              <a:t>Intermediate Conclusion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>
            <a:extLst>
              <a:ext uri="{FF2B5EF4-FFF2-40B4-BE49-F238E27FC236}">
                <a16:creationId xmlns:a16="http://schemas.microsoft.com/office/drawing/2014/main" id="{E143E0C5-2B77-8ADB-C741-235E3035B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2960688"/>
            <a:ext cx="42418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52500" indent="-381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Font typeface="Wingdings 3" panose="05040102010807070707" pitchFamily="18" charset="2"/>
              <a:buNone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     K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fil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&lt; K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floc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Font typeface="Wingdings 3" panose="05040102010807070707" pitchFamily="18" charset="2"/>
              <a:buNone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Low [S]:	   -q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fil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&gt; -q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floc	</a:t>
            </a:r>
            <a:endParaRPr lang="en-GB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Font typeface="Wingdings 3" panose="05040102010807070707" pitchFamily="18" charset="2"/>
              <a:buNone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High [S]:	-q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fil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&lt; -q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floc</a:t>
            </a:r>
            <a:r>
              <a:rPr lang="en-US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</a:t>
            </a:r>
            <a:endParaRPr lang="en-GB" altLang="en-US" sz="2400" baseline="-250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graphicFrame>
        <p:nvGraphicFramePr>
          <p:cNvPr id="28675" name="Object 1238">
            <a:extLst>
              <a:ext uri="{FF2B5EF4-FFF2-40B4-BE49-F238E27FC236}">
                <a16:creationId xmlns:a16="http://schemas.microsoft.com/office/drawing/2014/main" id="{6BE24EE6-91AD-59C7-05AD-72105532688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75250" y="3176588"/>
          <a:ext cx="17589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1244600" imgH="393700" progId="Equation.DSMT4">
                  <p:embed/>
                </p:oleObj>
              </mc:Choice>
              <mc:Fallback>
                <p:oleObj name="Equation" r:id="rId4" imgW="1244600" imgH="393700" progId="Equation.DSMT4">
                  <p:embed/>
                  <p:pic>
                    <p:nvPicPr>
                      <p:cNvPr id="28675" name="Object 1238">
                        <a:extLst>
                          <a:ext uri="{FF2B5EF4-FFF2-40B4-BE49-F238E27FC236}">
                            <a16:creationId xmlns:a16="http://schemas.microsoft.com/office/drawing/2014/main" id="{6BE24EE6-91AD-59C7-05AD-7210553268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250" y="3176588"/>
                        <a:ext cx="1758950" cy="56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Rectangle 2">
            <a:extLst>
              <a:ext uri="{FF2B5EF4-FFF2-40B4-BE49-F238E27FC236}">
                <a16:creationId xmlns:a16="http://schemas.microsoft.com/office/drawing/2014/main" id="{B80377C5-7ABF-E561-FA2C-921BD7FB2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73977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Kinetic selection theory 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latin typeface="Roboto Slab" pitchFamily="2" charset="0"/>
                <a:cs typeface="Roboto Slab" pitchFamily="2" charset="0"/>
              </a:rPr>
              <a:t>(Chudoba </a:t>
            </a:r>
            <a:r>
              <a:rPr lang="en-GB" altLang="en-US" sz="2000" i="1">
                <a:latin typeface="Roboto Slab" pitchFamily="2" charset="0"/>
                <a:cs typeface="Roboto Slab" pitchFamily="2" charset="0"/>
              </a:rPr>
              <a:t>et al.</a:t>
            </a:r>
            <a:r>
              <a:rPr lang="en-GB" altLang="en-US" sz="2000">
                <a:latin typeface="Roboto Slab" pitchFamily="2" charset="0"/>
                <a:cs typeface="Roboto Slab" pitchFamily="2" charset="0"/>
              </a:rPr>
              <a:t>, 1973)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n-GB" altLang="en-US" sz="4000">
              <a:latin typeface="Roboto Slab" pitchFamily="2" charset="0"/>
              <a:cs typeface="Roboto Slab" pitchFamily="2" charset="0"/>
            </a:endParaRPr>
          </a:p>
        </p:txBody>
      </p:sp>
      <p:pic>
        <p:nvPicPr>
          <p:cNvPr id="28677" name="Picture 2">
            <a:extLst>
              <a:ext uri="{FF2B5EF4-FFF2-40B4-BE49-F238E27FC236}">
                <a16:creationId xmlns:a16="http://schemas.microsoft.com/office/drawing/2014/main" id="{9041EAD0-9285-20DE-36D7-5B6A3B898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1792288"/>
            <a:ext cx="5954713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Box 1">
            <a:extLst>
              <a:ext uri="{FF2B5EF4-FFF2-40B4-BE49-F238E27FC236}">
                <a16:creationId xmlns:a16="http://schemas.microsoft.com/office/drawing/2014/main" id="{6433F986-80B2-0CE2-18F5-A4505759B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150" y="6078538"/>
            <a:ext cx="2933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Chudoba, J., Čech, J. S., Farkač, J., &amp; Grau, P. (1985). Control of activated sludge filamentous bulking: experimental verification of a kinetic selection theory. </a:t>
            </a:r>
            <a:r>
              <a:rPr lang="en-US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Water Research</a:t>
            </a:r>
            <a:r>
              <a:rPr lang="en-US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en-US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19</a:t>
            </a:r>
            <a:r>
              <a:rPr lang="en-US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(2), 191-196.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812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5">
            <a:extLst>
              <a:ext uri="{FF2B5EF4-FFF2-40B4-BE49-F238E27FC236}">
                <a16:creationId xmlns:a16="http://schemas.microsoft.com/office/drawing/2014/main" id="{605D300E-748B-BF64-727C-28D90F45CF38}"/>
              </a:ext>
            </a:extLst>
          </p:cNvPr>
          <p:cNvGrpSpPr>
            <a:grpSpLocks/>
          </p:cNvGrpSpPr>
          <p:nvPr/>
        </p:nvGrpSpPr>
        <p:grpSpPr bwMode="auto">
          <a:xfrm>
            <a:off x="4708525" y="1387475"/>
            <a:ext cx="4041775" cy="952500"/>
            <a:chOff x="954" y="1354"/>
            <a:chExt cx="2648" cy="600"/>
          </a:xfrm>
        </p:grpSpPr>
        <p:sp>
          <p:nvSpPr>
            <p:cNvPr id="30729" name="Rectangle 4">
              <a:extLst>
                <a:ext uri="{FF2B5EF4-FFF2-40B4-BE49-F238E27FC236}">
                  <a16:creationId xmlns:a16="http://schemas.microsoft.com/office/drawing/2014/main" id="{188895A5-9439-10C4-1775-D4788488E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1510"/>
              <a:ext cx="294" cy="151"/>
            </a:xfrm>
            <a:prstGeom prst="rect">
              <a:avLst/>
            </a:prstGeom>
            <a:noFill/>
            <a:ln w="28575">
              <a:solidFill>
                <a:srgbClr val="18508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30730" name="Oval 5">
              <a:extLst>
                <a:ext uri="{FF2B5EF4-FFF2-40B4-BE49-F238E27FC236}">
                  <a16:creationId xmlns:a16="http://schemas.microsoft.com/office/drawing/2014/main" id="{E54AC5B3-A403-787F-DAD4-DD6EC0F56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1" y="1389"/>
              <a:ext cx="879" cy="393"/>
            </a:xfrm>
            <a:prstGeom prst="ellips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30731" name="Line 6">
              <a:extLst>
                <a:ext uri="{FF2B5EF4-FFF2-40B4-BE49-F238E27FC236}">
                  <a16:creationId xmlns:a16="http://schemas.microsoft.com/office/drawing/2014/main" id="{C51A48AC-8186-3B5F-EB62-759ECD3F0D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28" y="1575"/>
              <a:ext cx="273" cy="8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2" name="Line 7">
              <a:extLst>
                <a:ext uri="{FF2B5EF4-FFF2-40B4-BE49-F238E27FC236}">
                  <a16:creationId xmlns:a16="http://schemas.microsoft.com/office/drawing/2014/main" id="{516A6AD7-DC69-1E36-55A4-570897A51D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8" y="1583"/>
              <a:ext cx="599" cy="0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3" name="Oval 8">
              <a:extLst>
                <a:ext uri="{FF2B5EF4-FFF2-40B4-BE49-F238E27FC236}">
                  <a16:creationId xmlns:a16="http://schemas.microsoft.com/office/drawing/2014/main" id="{1F4C2FCD-6345-AB2A-8AA6-033527645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2" y="1354"/>
              <a:ext cx="503" cy="463"/>
            </a:xfrm>
            <a:prstGeom prst="ellips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30734" name="Line 9">
              <a:extLst>
                <a:ext uri="{FF2B5EF4-FFF2-40B4-BE49-F238E27FC236}">
                  <a16:creationId xmlns:a16="http://schemas.microsoft.com/office/drawing/2014/main" id="{A5401B16-3581-3918-F21A-BB7BFA1F17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0" y="1583"/>
              <a:ext cx="306" cy="0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5" name="Line 10">
              <a:extLst>
                <a:ext uri="{FF2B5EF4-FFF2-40B4-BE49-F238E27FC236}">
                  <a16:creationId xmlns:a16="http://schemas.microsoft.com/office/drawing/2014/main" id="{B8571E76-5F45-8141-A269-94CCFEB895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5" y="1583"/>
              <a:ext cx="197" cy="0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6" name="Line 11">
              <a:extLst>
                <a:ext uri="{FF2B5EF4-FFF2-40B4-BE49-F238E27FC236}">
                  <a16:creationId xmlns:a16="http://schemas.microsoft.com/office/drawing/2014/main" id="{A44E0B3C-95A4-9B85-8B4E-A12E46F67D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4" y="1817"/>
              <a:ext cx="8" cy="137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7" name="Line 12">
              <a:extLst>
                <a:ext uri="{FF2B5EF4-FFF2-40B4-BE49-F238E27FC236}">
                  <a16:creationId xmlns:a16="http://schemas.microsoft.com/office/drawing/2014/main" id="{8D9924B3-563A-8470-68EA-6D4489EB0F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58" y="1950"/>
              <a:ext cx="2056" cy="3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8" name="Line 13">
              <a:extLst>
                <a:ext uri="{FF2B5EF4-FFF2-40B4-BE49-F238E27FC236}">
                  <a16:creationId xmlns:a16="http://schemas.microsoft.com/office/drawing/2014/main" id="{E9D58F95-05C9-FE41-E0B7-90A8C7E9B1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6" y="1519"/>
              <a:ext cx="3" cy="148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39" name="Line 14">
              <a:extLst>
                <a:ext uri="{FF2B5EF4-FFF2-40B4-BE49-F238E27FC236}">
                  <a16:creationId xmlns:a16="http://schemas.microsoft.com/office/drawing/2014/main" id="{0D94F7FE-6559-7FD8-55D3-54276DABF7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6" y="1510"/>
              <a:ext cx="0" cy="151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40" name="Line 15">
              <a:extLst>
                <a:ext uri="{FF2B5EF4-FFF2-40B4-BE49-F238E27FC236}">
                  <a16:creationId xmlns:a16="http://schemas.microsoft.com/office/drawing/2014/main" id="{4CAE40B0-833B-9C97-C449-862EB99C01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61" y="1667"/>
              <a:ext cx="0" cy="286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  <p:sp>
          <p:nvSpPr>
            <p:cNvPr id="30741" name="Line 16">
              <a:extLst>
                <a:ext uri="{FF2B5EF4-FFF2-40B4-BE49-F238E27FC236}">
                  <a16:creationId xmlns:a16="http://schemas.microsoft.com/office/drawing/2014/main" id="{9FA82F40-03C0-8D9A-BD2A-C57FBE3CEC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54" y="1583"/>
              <a:ext cx="182" cy="0"/>
            </a:xfrm>
            <a:prstGeom prst="line">
              <a:avLst/>
            </a:prstGeom>
            <a:noFill/>
            <a:ln w="28575">
              <a:solidFill>
                <a:srgbClr val="18508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nl-NL"/>
            </a:p>
          </p:txBody>
        </p:sp>
      </p:grpSp>
      <p:sp>
        <p:nvSpPr>
          <p:cNvPr id="30723" name="Rectangle 17">
            <a:extLst>
              <a:ext uri="{FF2B5EF4-FFF2-40B4-BE49-F238E27FC236}">
                <a16:creationId xmlns:a16="http://schemas.microsoft.com/office/drawing/2014/main" id="{2E3659DA-11F2-2F2B-3678-908B95BE8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975" y="498475"/>
            <a:ext cx="21240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Selector</a:t>
            </a: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pic>
        <p:nvPicPr>
          <p:cNvPr id="30724" name="Picture 18">
            <a:extLst>
              <a:ext uri="{FF2B5EF4-FFF2-40B4-BE49-F238E27FC236}">
                <a16:creationId xmlns:a16="http://schemas.microsoft.com/office/drawing/2014/main" id="{2D64DAAF-585D-C42E-BC84-D5D0AEDC5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738" y="2916238"/>
            <a:ext cx="3222625" cy="286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2">
            <a:extLst>
              <a:ext uri="{FF2B5EF4-FFF2-40B4-BE49-F238E27FC236}">
                <a16:creationId xmlns:a16="http://schemas.microsoft.com/office/drawing/2014/main" id="{148B303F-674F-7C21-132E-64AA66810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2667000"/>
            <a:ext cx="4310062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4">
            <a:extLst>
              <a:ext uri="{FF2B5EF4-FFF2-40B4-BE49-F238E27FC236}">
                <a16:creationId xmlns:a16="http://schemas.microsoft.com/office/drawing/2014/main" id="{B70C28C3-07F4-F13E-B97C-CAF83635C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8" y="2771775"/>
            <a:ext cx="481965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 Box 24">
            <a:extLst>
              <a:ext uri="{FF2B5EF4-FFF2-40B4-BE49-F238E27FC236}">
                <a16:creationId xmlns:a16="http://schemas.microsoft.com/office/drawing/2014/main" id="{CF4635D5-26B9-83B0-0248-F91C7680C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6138" y="4654550"/>
            <a:ext cx="80327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150 ml/g</a:t>
            </a: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30728" name="TextBox 1">
            <a:extLst>
              <a:ext uri="{FF2B5EF4-FFF2-40B4-BE49-F238E27FC236}">
                <a16:creationId xmlns:a16="http://schemas.microsoft.com/office/drawing/2014/main" id="{0CAE9248-F3E8-FB23-0590-8A389631E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8488" y="6167438"/>
            <a:ext cx="287972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Rensink, J. H. (1974). New approach to preventing bulking sludge. </a:t>
            </a:r>
            <a:r>
              <a:rPr lang="en-US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Journal (Water Pollution Control Federation)</a:t>
            </a:r>
            <a:r>
              <a:rPr lang="en-US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 1888-1894.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319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3">
            <a:extLst>
              <a:ext uri="{FF2B5EF4-FFF2-40B4-BE49-F238E27FC236}">
                <a16:creationId xmlns:a16="http://schemas.microsoft.com/office/drawing/2014/main" id="{B83BA29D-C5BE-4435-A36A-5E8A515EA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600" y="1700213"/>
            <a:ext cx="8424863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Good solution ….. provided oxygen level can be maintained and plug flow conditions are ensured….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Char char="-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 Summer/winter conditions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Char char="-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 Industrial systems: very high oxygen demand</a:t>
            </a:r>
          </a:p>
        </p:txBody>
      </p:sp>
      <p:pic>
        <p:nvPicPr>
          <p:cNvPr id="86019" name="Picture 4">
            <a:extLst>
              <a:ext uri="{FF2B5EF4-FFF2-40B4-BE49-F238E27FC236}">
                <a16:creationId xmlns:a16="http://schemas.microsoft.com/office/drawing/2014/main" id="{16AE2ECA-AE1A-AD24-797C-0AAD6D4B81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68763"/>
            <a:ext cx="3719513" cy="278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6020" name="Rectangle 2">
            <a:extLst>
              <a:ext uri="{FF2B5EF4-FFF2-40B4-BE49-F238E27FC236}">
                <a16:creationId xmlns:a16="http://schemas.microsoft.com/office/drawing/2014/main" id="{A77231E5-9D7E-DF5A-D0C0-E99D2E752F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Aerobic selectors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5">
            <a:extLst>
              <a:ext uri="{FF2B5EF4-FFF2-40B4-BE49-F238E27FC236}">
                <a16:creationId xmlns:a16="http://schemas.microsoft.com/office/drawing/2014/main" id="{0A2F3BC0-7885-E046-F992-DEF86A200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663" y="1916113"/>
            <a:ext cx="8424862" cy="267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Good solution ….. provided nitrate is sufficient present….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Char char="-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 Day-night regime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Char char="-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 Low nitrate effluent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Char char="-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 No oxygen intrusion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Char char="-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 No problem with mixing</a:t>
            </a:r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id="{FF73D4EC-4E4E-69E0-B987-7421C2768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Anoxic selectors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5">
            <a:extLst>
              <a:ext uri="{FF2B5EF4-FFF2-40B4-BE49-F238E27FC236}">
                <a16:creationId xmlns:a16="http://schemas.microsoft.com/office/drawing/2014/main" id="{5E4FEDD4-2639-D11A-FCD1-1B7E54624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600" y="1844675"/>
            <a:ext cx="8424863" cy="249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Good solution ….. provided oxygen intrusion is prevented….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Char char="-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 No problem with respect to mixing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Char char="-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 Seemingly very stable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Char char="-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 P-removing bacteria not essential in this case</a:t>
            </a:r>
          </a:p>
        </p:txBody>
      </p:sp>
      <p:pic>
        <p:nvPicPr>
          <p:cNvPr id="90115" name="Picture 6">
            <a:extLst>
              <a:ext uri="{FF2B5EF4-FFF2-40B4-BE49-F238E27FC236}">
                <a16:creationId xmlns:a16="http://schemas.microsoft.com/office/drawing/2014/main" id="{2EA933EB-9DB9-A911-2F52-1F6A29B1E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13263"/>
            <a:ext cx="3719513" cy="234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116" name="Rectangle 2">
            <a:extLst>
              <a:ext uri="{FF2B5EF4-FFF2-40B4-BE49-F238E27FC236}">
                <a16:creationId xmlns:a16="http://schemas.microsoft.com/office/drawing/2014/main" id="{B93C78CA-30CC-620F-451F-02E075653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Anaerobic selectors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3">
            <a:extLst>
              <a:ext uri="{FF2B5EF4-FFF2-40B4-BE49-F238E27FC236}">
                <a16:creationId xmlns:a16="http://schemas.microsoft.com/office/drawing/2014/main" id="{9AD51AEE-9580-0FEA-4A4C-62139CAA7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25" y="2160588"/>
            <a:ext cx="7488238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Particulate/polymeric COD: situation still vague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>
                <a:latin typeface="Roboto Slab" pitchFamily="2" charset="0"/>
                <a:cs typeface="Roboto Slab" pitchFamily="2" charset="0"/>
              </a:rPr>
              <a:t>Rapid change between aerated/non aerated conditions can lead to Microthrix problems</a:t>
            </a: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1C80D458-C1BA-FD08-FD0B-1D95AC484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latin typeface="Roboto Slab" pitchFamily="2" charset="0"/>
                <a:cs typeface="Roboto Slab" pitchFamily="2" charset="0"/>
              </a:rPr>
              <a:t>U</a:t>
            </a:r>
            <a:r>
              <a:rPr lang="en-GB" altLang="en-US" sz="4000">
                <a:latin typeface="Roboto Slab" pitchFamily="2" charset="0"/>
                <a:cs typeface="Roboto Slab" pitchFamily="2" charset="0"/>
              </a:rPr>
              <a:t>ncertainties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3">
            <a:extLst>
              <a:ext uri="{FF2B5EF4-FFF2-40B4-BE49-F238E27FC236}">
                <a16:creationId xmlns:a16="http://schemas.microsoft.com/office/drawing/2014/main" id="{71AB8604-70B6-DFB7-BBA2-9B3A0C097B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1916113"/>
            <a:ext cx="8550275" cy="377825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Dominant filament in extended aeration systems for nutrient removal</a:t>
            </a:r>
          </a:p>
          <a:p>
            <a:pPr eaLnBrk="1" hangingPunct="1">
              <a:lnSpc>
                <a:spcPct val="11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1 % of population gives already significant increased SVI</a:t>
            </a:r>
          </a:p>
          <a:p>
            <a:pPr eaLnBrk="1" hangingPunct="1">
              <a:lnSpc>
                <a:spcPct val="11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Hydrophobic, can lead to foaming</a:t>
            </a:r>
          </a:p>
          <a:p>
            <a:pPr eaLnBrk="1" hangingPunct="1">
              <a:lnSpc>
                <a:spcPct val="11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Growth on long chain fatty acids</a:t>
            </a:r>
          </a:p>
          <a:p>
            <a:pPr eaLnBrk="1" hangingPunct="1">
              <a:lnSpc>
                <a:spcPct val="11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sz="2400" dirty="0">
                <a:latin typeface="Roboto Slab" pitchFamily="2" charset="0"/>
                <a:cs typeface="Roboto Slab" pitchFamily="2" charset="0"/>
              </a:rPr>
              <a:t>Control</a:t>
            </a:r>
          </a:p>
          <a:p>
            <a:pPr lvl="1" eaLnBrk="1" hangingPunct="1">
              <a:lnSpc>
                <a:spcPct val="11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dirty="0">
                <a:latin typeface="Roboto Slab" pitchFamily="2" charset="0"/>
                <a:cs typeface="Roboto Slab" pitchFamily="2" charset="0"/>
              </a:rPr>
              <a:t>Clear redox zones</a:t>
            </a:r>
          </a:p>
          <a:p>
            <a:pPr lvl="1" eaLnBrk="1" hangingPunct="1">
              <a:lnSpc>
                <a:spcPct val="11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altLang="en-US" dirty="0">
                <a:latin typeface="Roboto Slab" pitchFamily="2" charset="0"/>
                <a:cs typeface="Roboto Slab" pitchFamily="2" charset="0"/>
              </a:rPr>
              <a:t>Low ammonium effluent</a:t>
            </a:r>
          </a:p>
          <a:p>
            <a:pPr eaLnBrk="1" hangingPunct="1">
              <a:lnSpc>
                <a:spcPct val="11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endParaRPr lang="en-GB" altLang="en-US" sz="2400" dirty="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910F8EC5-4546-14BD-E905-546272053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 dirty="0">
                <a:latin typeface="Roboto Slab" pitchFamily="2" charset="0"/>
                <a:cs typeface="Roboto Slab" pitchFamily="2" charset="0"/>
              </a:rPr>
              <a:t>Microthrix parvicella</a:t>
            </a:r>
          </a:p>
        </p:txBody>
      </p:sp>
      <p:sp>
        <p:nvSpPr>
          <p:cNvPr id="94212" name="TextBox 1">
            <a:extLst>
              <a:ext uri="{FF2B5EF4-FFF2-40B4-BE49-F238E27FC236}">
                <a16:creationId xmlns:a16="http://schemas.microsoft.com/office/drawing/2014/main" id="{AAC49A71-035D-2126-E5B0-C9289D775E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5805488"/>
            <a:ext cx="37449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Nielsen, P. H., Roslev, P., Dueholm, T. E., &amp; Nielsen, J. L. (2002). Microthrix parvicella, a specialized lipid consumer in anaerobic–aerobic activated sludge plants. </a:t>
            </a:r>
            <a:r>
              <a:rPr lang="nl-NL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Water Science and Technology</a:t>
            </a:r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nl-NL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46</a:t>
            </a:r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(1-2), 73-80.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UD_bl_ENG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5450</TotalTime>
  <Words>591</Words>
  <Application>Microsoft Office PowerPoint</Application>
  <PresentationFormat>Widescreen</PresentationFormat>
  <Paragraphs>80</Paragraphs>
  <Slides>13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Calibri</vt:lpstr>
      <vt:lpstr>Calibri Light</vt:lpstr>
      <vt:lpstr>Roboto Slab</vt:lpstr>
      <vt:lpstr>Times</vt:lpstr>
      <vt:lpstr>Times New Roman</vt:lpstr>
      <vt:lpstr>Wingdings</vt:lpstr>
      <vt:lpstr>Wingdings 3</vt:lpstr>
      <vt:lpstr>TUD_bl_ENG</vt:lpstr>
      <vt:lpstr>Office Theme</vt:lpstr>
      <vt:lpstr>1_Office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Dutch Design rules for advanced  BNR and controll of SVI</vt:lpstr>
      <vt:lpstr>PowerPoint Presentation</vt:lpstr>
      <vt:lpstr>PowerPoint Presentation</vt:lpstr>
      <vt:lpstr>PowerPoint Presentation</vt:lpstr>
    </vt:vector>
  </TitlesOfParts>
  <Company>TU Delft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Netwerkgebruiker SBS</dc:creator>
  <cp:lastModifiedBy>Damir Brdanovic</cp:lastModifiedBy>
  <cp:revision>280</cp:revision>
  <cp:lastPrinted>2004-01-13T07:14:34Z</cp:lastPrinted>
  <dcterms:created xsi:type="dcterms:W3CDTF">2003-02-14T12:59:34Z</dcterms:created>
  <dcterms:modified xsi:type="dcterms:W3CDTF">2024-12-01T20:27:45Z</dcterms:modified>
</cp:coreProperties>
</file>